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4" r:id="rId3"/>
    <p:sldId id="275" r:id="rId4"/>
    <p:sldId id="278" r:id="rId5"/>
    <p:sldId id="276" r:id="rId6"/>
    <p:sldId id="277" r:id="rId7"/>
    <p:sldId id="272" r:id="rId8"/>
    <p:sldId id="280" r:id="rId9"/>
    <p:sldId id="273" r:id="rId10"/>
    <p:sldId id="257" r:id="rId11"/>
    <p:sldId id="259" r:id="rId12"/>
    <p:sldId id="262" r:id="rId13"/>
    <p:sldId id="264" r:id="rId14"/>
    <p:sldId id="270" r:id="rId15"/>
    <p:sldId id="271" r:id="rId16"/>
    <p:sldId id="279" r:id="rId17"/>
    <p:sldId id="268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0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95A3-3DCB-40D9-BCDF-478562F069BB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579-2ED6-45B2-9ADD-9DE26DC73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95A3-3DCB-40D9-BCDF-478562F069BB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579-2ED6-45B2-9ADD-9DE26DC73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95A3-3DCB-40D9-BCDF-478562F069BB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579-2ED6-45B2-9ADD-9DE26DC73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95A3-3DCB-40D9-BCDF-478562F069BB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579-2ED6-45B2-9ADD-9DE26DC73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95A3-3DCB-40D9-BCDF-478562F069BB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579-2ED6-45B2-9ADD-9DE26DC73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95A3-3DCB-40D9-BCDF-478562F069BB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579-2ED6-45B2-9ADD-9DE26DC73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95A3-3DCB-40D9-BCDF-478562F069BB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579-2ED6-45B2-9ADD-9DE26DC73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95A3-3DCB-40D9-BCDF-478562F069BB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579-2ED6-45B2-9ADD-9DE26DC73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95A3-3DCB-40D9-BCDF-478562F069BB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579-2ED6-45B2-9ADD-9DE26DC73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95A3-3DCB-40D9-BCDF-478562F069BB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579-2ED6-45B2-9ADD-9DE26DC73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95A3-3DCB-40D9-BCDF-478562F069BB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8579-2ED6-45B2-9ADD-9DE26DC73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995A3-3DCB-40D9-BCDF-478562F069BB}" type="datetimeFigureOut">
              <a:rPr lang="en-US" smtClean="0"/>
              <a:pPr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68579-2ED6-45B2-9ADD-9DE26DC73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fa-IR" dirty="0">
                <a:solidFill>
                  <a:srgbClr val="C00000"/>
                </a:solidFill>
                <a:cs typeface="B Titr" pitchFamily="2" charset="-78"/>
              </a:rPr>
              <a:t>مقررات بهداشتی بین الملل( </a:t>
            </a:r>
            <a:r>
              <a:rPr lang="en-US" dirty="0">
                <a:solidFill>
                  <a:srgbClr val="C00000"/>
                </a:solidFill>
                <a:cs typeface="B Titr" pitchFamily="2" charset="-78"/>
              </a:rPr>
              <a:t>IHR</a:t>
            </a:r>
            <a:r>
              <a:rPr lang="fa-IR" dirty="0">
                <a:solidFill>
                  <a:srgbClr val="C00000"/>
                </a:solidFill>
                <a:cs typeface="B Titr" pitchFamily="2" charset="-78"/>
              </a:rPr>
              <a:t>)</a:t>
            </a:r>
            <a:endParaRPr lang="en-US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rtl="1">
              <a:lnSpc>
                <a:spcPct val="150000"/>
              </a:lnSpc>
            </a:pPr>
            <a:r>
              <a:rPr lang="fa-IR" sz="3000" dirty="0">
                <a:solidFill>
                  <a:srgbClr val="7030A0"/>
                </a:solidFill>
                <a:cs typeface="B Titr" pitchFamily="2" charset="-78"/>
              </a:rPr>
              <a:t>چارچوبی است که به کشورها کمک می کند تا تاثیر و گسترش تهدیدات سلامت عمومی را به حداقل برسانند. </a:t>
            </a:r>
          </a:p>
          <a:p>
            <a:pPr algn="just" rtl="1">
              <a:lnSpc>
                <a:spcPct val="150000"/>
              </a:lnSpc>
            </a:pPr>
            <a:r>
              <a:rPr lang="fa-IR" sz="3000" dirty="0">
                <a:solidFill>
                  <a:srgbClr val="7030A0"/>
                </a:solidFill>
                <a:cs typeface="B Titr" pitchFamily="2" charset="-78"/>
              </a:rPr>
              <a:t>مجموعه مقرراتی است که جهت </a:t>
            </a:r>
            <a:r>
              <a:rPr lang="fa-IR" sz="3000" dirty="0">
                <a:solidFill>
                  <a:srgbClr val="FF0000"/>
                </a:solidFill>
                <a:cs typeface="B Titr" pitchFamily="2" charset="-78"/>
              </a:rPr>
              <a:t>پیشگیری-محافظت-</a:t>
            </a:r>
            <a:r>
              <a:rPr lang="fa-IR" sz="3000" dirty="0">
                <a:solidFill>
                  <a:srgbClr val="7030A0"/>
                </a:solidFill>
                <a:cs typeface="B Titr" pitchFamily="2" charset="-78"/>
              </a:rPr>
              <a:t> </a:t>
            </a:r>
            <a:r>
              <a:rPr lang="fa-IR" sz="3000" dirty="0">
                <a:solidFill>
                  <a:srgbClr val="FF0000"/>
                </a:solidFill>
                <a:cs typeface="B Titr" pitchFamily="2" charset="-78"/>
              </a:rPr>
              <a:t>کنترل</a:t>
            </a:r>
            <a:r>
              <a:rPr lang="fa-IR" sz="3000" dirty="0">
                <a:solidFill>
                  <a:srgbClr val="7030A0"/>
                </a:solidFill>
                <a:cs typeface="B Titr" pitchFamily="2" charset="-78"/>
              </a:rPr>
              <a:t> و </a:t>
            </a:r>
            <a:r>
              <a:rPr lang="fa-IR" sz="3000" dirty="0">
                <a:solidFill>
                  <a:srgbClr val="FF0000"/>
                </a:solidFill>
                <a:cs typeface="B Titr" pitchFamily="2" charset="-78"/>
              </a:rPr>
              <a:t>مقابله </a:t>
            </a:r>
            <a:r>
              <a:rPr lang="fa-IR" sz="3000" dirty="0">
                <a:solidFill>
                  <a:srgbClr val="7030A0"/>
                </a:solidFill>
                <a:cs typeface="B Titr" pitchFamily="2" charset="-78"/>
              </a:rPr>
              <a:t>با انتشار بین المللی بیماری های واگیرتنظیم می گردد.</a:t>
            </a:r>
            <a:endParaRPr lang="fa-IR" sz="3000" dirty="0">
              <a:solidFill>
                <a:srgbClr val="3333FF"/>
              </a:solidFill>
              <a:cs typeface="B Titr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ستون </a:t>
            </a:r>
            <a:r>
              <a:rPr lang="en-US" dirty="0">
                <a:solidFill>
                  <a:srgbClr val="FF0000"/>
                </a:solidFill>
                <a:cs typeface="B Titr" pitchFamily="2" charset="-78"/>
              </a:rPr>
              <a:t>IHR</a:t>
            </a: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 گزارش دهی است                         از طریق ؟</a:t>
            </a:r>
          </a:p>
          <a:p>
            <a:pPr algn="just" rtl="1">
              <a:lnSpc>
                <a:spcPct val="150000"/>
              </a:lnSpc>
            </a:pPr>
            <a:r>
              <a:rPr lang="fa-IR" sz="2800" b="1" dirty="0">
                <a:solidFill>
                  <a:srgbClr val="FF0000"/>
                </a:solidFill>
                <a:cs typeface="B Titr" panose="00000700000000000000" pitchFamily="2" charset="-78"/>
              </a:rPr>
              <a:t>پایه و اساس نظام سندرمیک                                    ؟ </a:t>
            </a:r>
            <a:endParaRPr lang="fa-IR" dirty="0">
              <a:solidFill>
                <a:srgbClr val="FF0000"/>
              </a:solidFill>
              <a:cs typeface="B Titr" pitchFamily="2" charset="-78"/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solidFill>
                <a:srgbClr val="FF0000"/>
              </a:solidFill>
              <a:cs typeface="B Titr" pitchFamily="2" charset="-78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4BB5791-DC48-43DC-8F00-9F559408DDAD}"/>
              </a:ext>
            </a:extLst>
          </p:cNvPr>
          <p:cNvCxnSpPr>
            <a:cxnSpLocks/>
          </p:cNvCxnSpPr>
          <p:nvPr/>
        </p:nvCxnSpPr>
        <p:spPr>
          <a:xfrm flipH="1">
            <a:off x="2843808" y="4581128"/>
            <a:ext cx="17281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934FBCC-7282-4E7C-93D4-DF341B9B26D7}"/>
              </a:ext>
            </a:extLst>
          </p:cNvPr>
          <p:cNvCxnSpPr>
            <a:cxnSpLocks/>
          </p:cNvCxnSpPr>
          <p:nvPr/>
        </p:nvCxnSpPr>
        <p:spPr>
          <a:xfrm flipH="1">
            <a:off x="2843808" y="5373216"/>
            <a:ext cx="23762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17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1"/>
            <a:ext cx="9144000" cy="881565"/>
          </a:xfrm>
          <a:solidFill>
            <a:srgbClr val="E0F7E8"/>
          </a:solidFill>
        </p:spPr>
        <p:txBody>
          <a:bodyPr>
            <a:normAutofit/>
          </a:bodyPr>
          <a:lstStyle/>
          <a:p>
            <a:pPr algn="ctr"/>
            <a:r>
              <a:rPr lang="fa-IR" dirty="0">
                <a:cs typeface="B Titr" panose="00000700000000000000" pitchFamily="2" charset="-78"/>
              </a:rPr>
              <a:t>نمودار یک طغیان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54035" y="5605772"/>
            <a:ext cx="281716" cy="273844"/>
          </a:xfrm>
        </p:spPr>
        <p:txBody>
          <a:bodyPr/>
          <a:lstStyle/>
          <a:p>
            <a:fld id="{18B1130C-935D-4063-9D37-16FECE20D3FF}" type="slidenum">
              <a:rPr lang="fa-IR" smtClean="0"/>
              <a:t>2</a:t>
            </a:fld>
            <a:endParaRPr lang="fa-IR" dirty="0"/>
          </a:p>
        </p:txBody>
      </p:sp>
      <p:pic>
        <p:nvPicPr>
          <p:cNvPr id="9" name="Content Placeholder 1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91467"/>
            <a:ext cx="9096935" cy="5966531"/>
          </a:xfrm>
        </p:spPr>
      </p:pic>
    </p:spTree>
    <p:extLst>
      <p:ext uri="{BB962C8B-B14F-4D97-AF65-F5344CB8AC3E}">
        <p14:creationId xmlns:p14="http://schemas.microsoft.com/office/powerpoint/2010/main" val="3254661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32273" y="940"/>
            <a:ext cx="9144000" cy="1175690"/>
          </a:xfrm>
          <a:solidFill>
            <a:srgbClr val="E0F7E8"/>
          </a:solidFill>
        </p:spPr>
        <p:txBody>
          <a:bodyPr>
            <a:normAutofit/>
          </a:bodyPr>
          <a:lstStyle/>
          <a:p>
            <a:pPr algn="ctr"/>
            <a:r>
              <a:rPr lang="fa-IR" sz="3600" dirty="0" err="1">
                <a:cs typeface="B Titr" panose="00000700000000000000" pitchFamily="2" charset="-78"/>
              </a:rPr>
              <a:t>تغییرکنترل</a:t>
            </a:r>
            <a:r>
              <a:rPr lang="fa-IR" sz="3600" dirty="0">
                <a:cs typeface="B Titr" panose="00000700000000000000" pitchFamily="2" charset="-78"/>
              </a:rPr>
              <a:t> طغیان با برقراری نظام مراقبت </a:t>
            </a:r>
            <a:r>
              <a:rPr lang="fa-IR" sz="3600" dirty="0" err="1">
                <a:cs typeface="B Titr" panose="00000700000000000000" pitchFamily="2" charset="-78"/>
              </a:rPr>
              <a:t>سندرمیک</a:t>
            </a:r>
            <a:endParaRPr lang="fa-IR" sz="3600" dirty="0">
              <a:cs typeface="B Titr" panose="00000700000000000000" pitchFamily="2" charset="-78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54035" y="5605772"/>
            <a:ext cx="281716" cy="273844"/>
          </a:xfrm>
        </p:spPr>
        <p:txBody>
          <a:bodyPr/>
          <a:lstStyle/>
          <a:p>
            <a:fld id="{18B1130C-935D-4063-9D37-16FECE20D3FF}" type="slidenum">
              <a:rPr lang="fa-IR" smtClean="0"/>
              <a:t>3</a:t>
            </a:fld>
            <a:endParaRPr lang="fa-IR" dirty="0"/>
          </a:p>
        </p:txBody>
      </p:sp>
      <p:pic>
        <p:nvPicPr>
          <p:cNvPr id="9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1176630"/>
            <a:ext cx="9095589" cy="5680430"/>
          </a:xfrm>
        </p:spPr>
      </p:pic>
      <p:cxnSp>
        <p:nvCxnSpPr>
          <p:cNvPr id="3" name="Straight Arrow Connector 2"/>
          <p:cNvCxnSpPr/>
          <p:nvPr/>
        </p:nvCxnSpPr>
        <p:spPr>
          <a:xfrm>
            <a:off x="1581374" y="2487034"/>
            <a:ext cx="20171" cy="240030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792954" y="2339578"/>
            <a:ext cx="20171" cy="240030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632050" y="2010273"/>
            <a:ext cx="20171" cy="240030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53758" y="2147436"/>
            <a:ext cx="968188" cy="3000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1350" b="1" dirty="0">
                <a:solidFill>
                  <a:schemeClr val="accent2">
                    <a:lumMod val="75000"/>
                  </a:schemeClr>
                </a:solidFill>
                <a:cs typeface="B Titr" panose="00000700000000000000" pitchFamily="2" charset="-78"/>
              </a:rPr>
              <a:t>اولین بیمار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6041" y="1756357"/>
            <a:ext cx="1157193" cy="5078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Titr" panose="00000700000000000000" pitchFamily="2" charset="-78"/>
              </a:rPr>
              <a:t>گزارش افزایش</a:t>
            </a:r>
          </a:p>
          <a:p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Titr" panose="00000700000000000000" pitchFamily="2" charset="-78"/>
              </a:rPr>
              <a:t>تعداد  مبتلایان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00176" y="1235661"/>
            <a:ext cx="1157194" cy="5078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1350" b="1" dirty="0" err="1">
                <a:solidFill>
                  <a:schemeClr val="accent2">
                    <a:lumMod val="75000"/>
                  </a:schemeClr>
                </a:solidFill>
                <a:cs typeface="B Titr" panose="00000700000000000000" pitchFamily="2" charset="-78"/>
              </a:rPr>
              <a:t>هشداروپاسخ</a:t>
            </a:r>
            <a:endParaRPr lang="fa-IR" sz="1350" b="1" dirty="0">
              <a:solidFill>
                <a:schemeClr val="accent2">
                  <a:lumMod val="75000"/>
                </a:schemeClr>
              </a:solidFill>
              <a:cs typeface="B Titr" panose="00000700000000000000" pitchFamily="2" charset="-78"/>
            </a:endParaRPr>
          </a:p>
          <a:p>
            <a:r>
              <a:rPr lang="fa-IR" sz="1350" b="1" dirty="0">
                <a:solidFill>
                  <a:schemeClr val="accent2">
                    <a:lumMod val="75000"/>
                  </a:schemeClr>
                </a:solidFill>
                <a:cs typeface="B Titr" panose="00000700000000000000" pitchFamily="2" charset="-78"/>
              </a:rPr>
              <a:t>سریع اولیه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813164" y="3152664"/>
            <a:ext cx="693868" cy="57687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076265" y="3763160"/>
            <a:ext cx="693868" cy="57687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4732019" y="3625593"/>
            <a:ext cx="1048871" cy="10130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5721725" y="3749553"/>
            <a:ext cx="91439" cy="82539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567544" y="2423086"/>
            <a:ext cx="1625750" cy="3000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1350" b="1" dirty="0">
                <a:solidFill>
                  <a:schemeClr val="accent2">
                    <a:lumMod val="75000"/>
                  </a:schemeClr>
                </a:solidFill>
                <a:cs typeface="B Titr" panose="00000700000000000000" pitchFamily="2" charset="-78"/>
              </a:rPr>
              <a:t>فرصت پاسخ کنترلی</a:t>
            </a:r>
          </a:p>
        </p:txBody>
      </p:sp>
    </p:spTree>
    <p:extLst>
      <p:ext uri="{BB962C8B-B14F-4D97-AF65-F5344CB8AC3E}">
        <p14:creationId xmlns:p14="http://schemas.microsoft.com/office/powerpoint/2010/main" val="310277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3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-37497" y="30710"/>
            <a:ext cx="9144000" cy="6494634"/>
          </a:xfrm>
          <a:solidFill>
            <a:srgbClr val="EBFFEB"/>
          </a:solidFill>
        </p:spPr>
        <p:txBody>
          <a:bodyPr/>
          <a:lstStyle/>
          <a:p>
            <a:pPr marL="0" indent="0" algn="r">
              <a:buNone/>
            </a:pPr>
            <a:endParaRPr lang="fa-IR" dirty="0">
              <a:cs typeface="B Jadid" panose="00000700000000000000" pitchFamily="2" charset="-78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54035" y="5605772"/>
            <a:ext cx="281716" cy="273844"/>
          </a:xfrm>
        </p:spPr>
        <p:txBody>
          <a:bodyPr/>
          <a:lstStyle/>
          <a:p>
            <a:fld id="{18B1130C-935D-4063-9D37-16FECE20D3FF}" type="slidenum">
              <a:rPr lang="fa-IR" smtClean="0">
                <a:solidFill>
                  <a:schemeClr val="tx1"/>
                </a:solidFill>
                <a:cs typeface="B Jadid" panose="00000700000000000000" pitchFamily="2" charset="-78"/>
              </a:rPr>
              <a:t>4</a:t>
            </a:fld>
            <a:endParaRPr lang="fa-IR" dirty="0">
              <a:solidFill>
                <a:schemeClr val="tx1"/>
              </a:solidFill>
              <a:cs typeface="B Jadid" panose="00000700000000000000" pitchFamily="2" charset="-78"/>
            </a:endParaRPr>
          </a:p>
        </p:txBody>
      </p:sp>
      <p:sp>
        <p:nvSpPr>
          <p:cNvPr id="3" name="Trapezoid 2"/>
          <p:cNvSpPr/>
          <p:nvPr/>
        </p:nvSpPr>
        <p:spPr>
          <a:xfrm>
            <a:off x="2636950" y="4662957"/>
            <a:ext cx="3854003" cy="772733"/>
          </a:xfrm>
          <a:prstGeom prst="trapezoi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000" dirty="0">
                <a:solidFill>
                  <a:schemeClr val="tx1"/>
                </a:solidFill>
                <a:cs typeface="B Titr" panose="00000700000000000000" pitchFamily="2" charset="-78"/>
              </a:rPr>
              <a:t>جمع آوری اطلاعات پایه</a:t>
            </a:r>
            <a:endParaRPr lang="en-US" sz="20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5" name="Trapezoid 4"/>
          <p:cNvSpPr/>
          <p:nvPr/>
        </p:nvSpPr>
        <p:spPr>
          <a:xfrm>
            <a:off x="2839793" y="3841929"/>
            <a:ext cx="3448317" cy="821028"/>
          </a:xfrm>
          <a:prstGeom prst="trapezoid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000" dirty="0">
                <a:solidFill>
                  <a:schemeClr val="tx1"/>
                </a:solidFill>
                <a:cs typeface="B Titr" panose="00000700000000000000" pitchFamily="2" charset="-78"/>
              </a:rPr>
              <a:t>نظام مراقبت </a:t>
            </a:r>
            <a:r>
              <a:rPr lang="fa-IR" sz="2000" dirty="0" err="1">
                <a:solidFill>
                  <a:schemeClr val="tx1"/>
                </a:solidFill>
                <a:cs typeface="B Titr" panose="00000700000000000000" pitchFamily="2" charset="-78"/>
              </a:rPr>
              <a:t>سندرمیک</a:t>
            </a:r>
            <a:endParaRPr lang="en-US" sz="20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9" name="Trapezoid 8"/>
          <p:cNvSpPr/>
          <p:nvPr/>
        </p:nvSpPr>
        <p:spPr>
          <a:xfrm>
            <a:off x="3052293" y="3185106"/>
            <a:ext cx="3013656" cy="656823"/>
          </a:xfrm>
          <a:prstGeom prst="trapezoi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tx1"/>
                </a:solidFill>
                <a:cs typeface="B Titr" panose="00000700000000000000" pitchFamily="2" charset="-78"/>
              </a:rPr>
              <a:t>شمارش </a:t>
            </a:r>
            <a:r>
              <a:rPr lang="fa-IR" dirty="0" err="1">
                <a:solidFill>
                  <a:schemeClr val="tx1"/>
                </a:solidFill>
                <a:cs typeface="B Titr" panose="00000700000000000000" pitchFamily="2" charset="-78"/>
              </a:rPr>
              <a:t>وثبت</a:t>
            </a:r>
            <a:r>
              <a:rPr lang="fa-IR" dirty="0">
                <a:solidFill>
                  <a:schemeClr val="tx1"/>
                </a:solidFill>
                <a:cs typeface="B Titr" panose="00000700000000000000" pitchFamily="2" charset="-78"/>
              </a:rPr>
              <a:t> همه موارد</a:t>
            </a:r>
            <a:endParaRPr lang="en-US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10" name="Trapezoid 9"/>
          <p:cNvSpPr/>
          <p:nvPr/>
        </p:nvSpPr>
        <p:spPr>
          <a:xfrm>
            <a:off x="3235818" y="2682831"/>
            <a:ext cx="2675586" cy="502276"/>
          </a:xfrm>
          <a:prstGeom prst="trapezoi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  <a:cs typeface="B Titr" panose="00000700000000000000" pitchFamily="2" charset="-78"/>
              </a:rPr>
              <a:t>گزارش دهی</a:t>
            </a:r>
            <a:endParaRPr lang="en-US" sz="16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13" name="Trapezoid 12"/>
          <p:cNvSpPr/>
          <p:nvPr/>
        </p:nvSpPr>
        <p:spPr>
          <a:xfrm>
            <a:off x="3351727" y="2074304"/>
            <a:ext cx="2434107" cy="608527"/>
          </a:xfrm>
          <a:prstGeom prst="trapezoid">
            <a:avLst/>
          </a:prstGeom>
          <a:solidFill>
            <a:srgbClr val="3B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  <a:cs typeface="B Titr" panose="00000700000000000000" pitchFamily="2" charset="-78"/>
              </a:rPr>
              <a:t>احساس اهمیت </a:t>
            </a:r>
            <a:r>
              <a:rPr lang="fa-IR" sz="1600" dirty="0" err="1">
                <a:solidFill>
                  <a:schemeClr val="tx1"/>
                </a:solidFill>
                <a:cs typeface="B Titr" panose="00000700000000000000" pitchFamily="2" charset="-78"/>
              </a:rPr>
              <a:t>درمحیط</a:t>
            </a:r>
            <a:endParaRPr lang="en-US" sz="16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3515933" y="1581687"/>
            <a:ext cx="2115355" cy="492617"/>
          </a:xfrm>
          <a:prstGeom prst="trapezoid">
            <a:avLst/>
          </a:prstGeom>
          <a:solidFill>
            <a:srgbClr val="52D1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  <a:cs typeface="B Titr" panose="00000700000000000000" pitchFamily="2" charset="-78"/>
              </a:rPr>
              <a:t>تهیه هشدار</a:t>
            </a:r>
            <a:endParaRPr lang="en-US" sz="16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16" name="Title 10"/>
          <p:cNvSpPr>
            <a:spLocks noGrp="1"/>
          </p:cNvSpPr>
          <p:nvPr>
            <p:ph type="title"/>
          </p:nvPr>
        </p:nvSpPr>
        <p:spPr>
          <a:xfrm>
            <a:off x="62928" y="1131094"/>
            <a:ext cx="2554704" cy="3734705"/>
          </a:xfrm>
        </p:spPr>
        <p:txBody>
          <a:bodyPr>
            <a:normAutofit/>
          </a:bodyPr>
          <a:lstStyle/>
          <a:p>
            <a:r>
              <a:rPr lang="fa-IR" sz="2800" dirty="0">
                <a:cs typeface="B Titr" panose="00000700000000000000" pitchFamily="2" charset="-78"/>
              </a:rPr>
              <a:t>هرم بدون سر</a:t>
            </a:r>
            <a:br>
              <a:rPr lang="fa-IR" sz="2800" dirty="0">
                <a:cs typeface="B Titr" panose="00000700000000000000" pitchFamily="2" charset="-78"/>
              </a:rPr>
            </a:br>
            <a:br>
              <a:rPr lang="fa-IR" sz="2800" dirty="0">
                <a:cs typeface="B Titr" panose="00000700000000000000" pitchFamily="2" charset="-78"/>
              </a:rPr>
            </a:br>
            <a:r>
              <a:rPr lang="fa-IR" sz="2800" dirty="0">
                <a:cs typeface="B Titr" panose="00000700000000000000" pitchFamily="2" charset="-78"/>
              </a:rPr>
              <a:t>نظام مراقبت</a:t>
            </a:r>
            <a:br>
              <a:rPr lang="fa-IR" sz="2800" dirty="0">
                <a:cs typeface="B Titr" panose="00000700000000000000" pitchFamily="2" charset="-78"/>
              </a:rPr>
            </a:br>
            <a:br>
              <a:rPr lang="fa-IR" sz="2800" dirty="0">
                <a:cs typeface="B Titr" panose="00000700000000000000" pitchFamily="2" charset="-78"/>
              </a:rPr>
            </a:br>
            <a:r>
              <a:rPr lang="fa-IR" sz="2800" dirty="0">
                <a:cs typeface="B Titr" panose="00000700000000000000" pitchFamily="2" charset="-78"/>
              </a:rPr>
              <a:t>سندرمیک</a:t>
            </a:r>
            <a:br>
              <a:rPr lang="fa-IR" sz="2800" dirty="0">
                <a:cs typeface="B Titr" panose="00000700000000000000" pitchFamily="2" charset="-78"/>
              </a:rPr>
            </a:br>
            <a:br>
              <a:rPr lang="fa-IR" sz="2800" dirty="0">
                <a:cs typeface="B Titr" panose="00000700000000000000" pitchFamily="2" charset="-78"/>
              </a:rPr>
            </a:br>
            <a:r>
              <a:rPr lang="fa-IR" sz="2800" dirty="0">
                <a:cs typeface="B Titr" panose="00000700000000000000" pitchFamily="2" charset="-78"/>
              </a:rPr>
              <a:t>بیماری</a:t>
            </a:r>
            <a:br>
              <a:rPr lang="fa-IR" sz="2800" dirty="0">
                <a:cs typeface="B Titr" panose="00000700000000000000" pitchFamily="2" charset="-78"/>
              </a:rPr>
            </a:br>
            <a:endParaRPr lang="en-US" sz="2800" dirty="0">
              <a:cs typeface="B Titr" panose="00000700000000000000" pitchFamily="2" charset="-78"/>
            </a:endParaRPr>
          </a:p>
        </p:txBody>
      </p:sp>
      <p:sp>
        <p:nvSpPr>
          <p:cNvPr id="17" name="Trapezoid 16"/>
          <p:cNvSpPr/>
          <p:nvPr/>
        </p:nvSpPr>
        <p:spPr>
          <a:xfrm>
            <a:off x="3641501" y="857251"/>
            <a:ext cx="1873877" cy="724436"/>
          </a:xfrm>
          <a:prstGeom prst="trapezoid">
            <a:avLst/>
          </a:prstGeom>
          <a:solidFill>
            <a:srgbClr val="B482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  <a:cs typeface="B Titr" panose="00000700000000000000" pitchFamily="2" charset="-78"/>
              </a:rPr>
              <a:t>پاسخ-اولیه- سریع</a:t>
            </a:r>
            <a:endParaRPr lang="en-US" sz="16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446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 animBg="1"/>
      <p:bldP spid="10" grpId="0" animBg="1"/>
      <p:bldP spid="13" grpId="0" animBg="1"/>
      <p:bldP spid="14" grpId="0" animBg="1"/>
      <p:bldP spid="16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1526915"/>
          </a:xfrm>
          <a:solidFill>
            <a:srgbClr val="E0F7E8"/>
          </a:solidFill>
        </p:spPr>
        <p:txBody>
          <a:bodyPr>
            <a:normAutofit/>
          </a:bodyPr>
          <a:lstStyle/>
          <a:p>
            <a:pPr algn="ctr"/>
            <a:r>
              <a:rPr lang="fa-IR" dirty="0">
                <a:cs typeface="B Titr" panose="00000700000000000000" pitchFamily="2" charset="-78"/>
              </a:rPr>
              <a:t>مراقبت بیماری ها ی تنفسی در فصل طغیان(فصول سرد)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54035" y="5605772"/>
            <a:ext cx="281716" cy="273844"/>
          </a:xfrm>
        </p:spPr>
        <p:txBody>
          <a:bodyPr/>
          <a:lstStyle/>
          <a:p>
            <a:fld id="{18B1130C-935D-4063-9D37-16FECE20D3FF}" type="slidenum">
              <a:rPr lang="fa-IR" smtClean="0"/>
              <a:t>5</a:t>
            </a:fld>
            <a:endParaRPr lang="fa-IR" dirty="0"/>
          </a:p>
        </p:txBody>
      </p:sp>
      <p:sp>
        <p:nvSpPr>
          <p:cNvPr id="2" name="Rectangle 1"/>
          <p:cNvSpPr/>
          <p:nvPr/>
        </p:nvSpPr>
        <p:spPr>
          <a:xfrm>
            <a:off x="4534348" y="1627766"/>
            <a:ext cx="4352813" cy="8310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 sz="2000" b="1" dirty="0">
              <a:solidFill>
                <a:srgbClr val="3333FF"/>
              </a:solidFill>
              <a:cs typeface="B Nazanin" panose="00000400000000000000" pitchFamily="2" charset="-78"/>
            </a:endParaRPr>
          </a:p>
          <a:p>
            <a:pPr algn="ctr"/>
            <a:r>
              <a:rPr lang="fa-IR" sz="2400" b="1" dirty="0">
                <a:solidFill>
                  <a:srgbClr val="3333FF"/>
                </a:solidFill>
                <a:cs typeface="B Nazanin" panose="00000400000000000000" pitchFamily="2" charset="-78"/>
              </a:rPr>
              <a:t>هنگام کمبود نیروی تخصصی مراقبت کننده بیماری ها؟</a:t>
            </a:r>
          </a:p>
          <a:p>
            <a:pPr algn="ctr"/>
            <a:endParaRPr lang="fa-IR" dirty="0">
              <a:solidFill>
                <a:srgbClr val="7030A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10697" y="2612091"/>
            <a:ext cx="4647303" cy="8310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2400" b="1" dirty="0">
                <a:solidFill>
                  <a:srgbClr val="3333FF"/>
                </a:solidFill>
                <a:cs typeface="B Nazanin" panose="00000400000000000000" pitchFamily="2" charset="-78"/>
              </a:rPr>
              <a:t>هنگام رویارویی با انبوه جمعیت های انسانی 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649" y="1649954"/>
            <a:ext cx="4381052" cy="8088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 sz="2400" b="1" dirty="0">
              <a:solidFill>
                <a:srgbClr val="3333FF"/>
              </a:solidFill>
              <a:cs typeface="B Nazanin" panose="00000400000000000000" pitchFamily="2" charset="-78"/>
            </a:endParaRPr>
          </a:p>
          <a:p>
            <a:pPr algn="ctr"/>
            <a:r>
              <a:rPr lang="fa-IR" sz="2400" b="1" dirty="0">
                <a:solidFill>
                  <a:srgbClr val="3333FF"/>
                </a:solidFill>
                <a:cs typeface="B Nazanin" panose="00000400000000000000" pitchFamily="2" charset="-78"/>
              </a:rPr>
              <a:t>هنگام کمبود زمان و فرصت مراقبت بیماری ها </a:t>
            </a:r>
          </a:p>
          <a:p>
            <a:pPr algn="ctr"/>
            <a:endParaRPr lang="fa-IR" sz="2100" dirty="0">
              <a:solidFill>
                <a:srgbClr val="7030A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3249482" y="3596416"/>
            <a:ext cx="2416437" cy="1416760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 sz="1350"/>
          </a:p>
        </p:txBody>
      </p:sp>
      <p:sp>
        <p:nvSpPr>
          <p:cNvPr id="13" name="Rectangle 12"/>
          <p:cNvSpPr/>
          <p:nvPr/>
        </p:nvSpPr>
        <p:spPr>
          <a:xfrm>
            <a:off x="1520190" y="5176138"/>
            <a:ext cx="6103620" cy="85926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3200" b="1" dirty="0">
                <a:solidFill>
                  <a:schemeClr val="tx1"/>
                </a:solidFill>
                <a:cs typeface="B Titr" panose="00000700000000000000" pitchFamily="2" charset="-78"/>
              </a:rPr>
              <a:t>نظام سندرمیک مراقبت بیماری ها </a:t>
            </a:r>
          </a:p>
        </p:txBody>
      </p:sp>
    </p:spTree>
    <p:extLst>
      <p:ext uri="{BB962C8B-B14F-4D97-AF65-F5344CB8AC3E}">
        <p14:creationId xmlns:p14="http://schemas.microsoft.com/office/powerpoint/2010/main" val="287419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3421"/>
            <a:ext cx="9144000" cy="1093133"/>
          </a:xfrm>
          <a:solidFill>
            <a:srgbClr val="E0F7E8"/>
          </a:solidFill>
        </p:spPr>
        <p:txBody>
          <a:bodyPr>
            <a:normAutofit/>
          </a:bodyPr>
          <a:lstStyle/>
          <a:p>
            <a:pPr algn="ctr"/>
            <a:r>
              <a:rPr lang="fa-IR" sz="3600" dirty="0">
                <a:cs typeface="B Titr" panose="00000700000000000000" pitchFamily="2" charset="-78"/>
              </a:rPr>
              <a:t>چند نکته در مورد نظام مراقبت سندرمیک/بیماری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" y="1106554"/>
            <a:ext cx="9144000" cy="575144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Low" rtl="1">
              <a:buFontTx/>
              <a:buChar char="-"/>
            </a:pPr>
            <a:endParaRPr lang="fa-IR" b="1" dirty="0">
              <a:cs typeface="B Titr" panose="00000700000000000000" pitchFamily="2" charset="-78"/>
            </a:endParaRPr>
          </a:p>
          <a:p>
            <a:pPr algn="justLow" rtl="1">
              <a:buFontTx/>
              <a:buChar char="-"/>
            </a:pPr>
            <a:r>
              <a:rPr lang="fa-IR" b="1" dirty="0">
                <a:cs typeface="B Titr" panose="00000700000000000000" pitchFamily="2" charset="-78"/>
              </a:rPr>
              <a:t>در مراقبت  سندرمیک به حداقل اطلاعات برای بررسی های تکمیلی فوق العاده نیازمندیم.</a:t>
            </a:r>
          </a:p>
          <a:p>
            <a:pPr marL="0" indent="0" algn="justLow" rtl="1">
              <a:buNone/>
            </a:pPr>
            <a:endParaRPr lang="fa-IR" b="1" dirty="0">
              <a:cs typeface="B Titr" panose="00000700000000000000" pitchFamily="2" charset="-78"/>
            </a:endParaRPr>
          </a:p>
          <a:p>
            <a:pPr marL="0" indent="0" algn="justLow" rtl="1">
              <a:buNone/>
            </a:pPr>
            <a:r>
              <a:rPr lang="fa-IR" b="1" dirty="0">
                <a:cs typeface="B Titr" panose="00000700000000000000" pitchFamily="2" charset="-78"/>
              </a:rPr>
              <a:t>-در مراقبت سندرمیک ارزش اطلاعات تجمعی بسیار بیشتر از اطلاعات و داده های خرد است.</a:t>
            </a:r>
            <a:endParaRPr lang="fa-IR" b="1" dirty="0">
              <a:solidFill>
                <a:srgbClr val="FF0000"/>
              </a:solidFill>
              <a:cs typeface="B Titr" panose="00000700000000000000" pitchFamily="2" charset="-78"/>
            </a:endParaRPr>
          </a:p>
          <a:p>
            <a:pPr marL="0" indent="0" algn="justLow" rtl="1">
              <a:buNone/>
            </a:pPr>
            <a:endParaRPr lang="fa-IR" b="1" dirty="0">
              <a:cs typeface="B Titr" panose="00000700000000000000" pitchFamily="2" charset="-78"/>
            </a:endParaRPr>
          </a:p>
          <a:p>
            <a:pPr marL="0" indent="0" algn="justLow" rtl="1">
              <a:buNone/>
            </a:pPr>
            <a:r>
              <a:rPr lang="fa-IR" b="1" dirty="0">
                <a:cs typeface="B Titr" panose="00000700000000000000" pitchFamily="2" charset="-78"/>
              </a:rPr>
              <a:t>- تشکیل شبکه های </a:t>
            </a:r>
            <a:r>
              <a:rPr lang="fa-IR" b="1" dirty="0">
                <a:solidFill>
                  <a:srgbClr val="FF0000"/>
                </a:solidFill>
                <a:cs typeface="B Titr" panose="00000700000000000000" pitchFamily="2" charset="-78"/>
              </a:rPr>
              <a:t>گزارش دهی </a:t>
            </a:r>
            <a:r>
              <a:rPr lang="fa-IR" b="1" dirty="0">
                <a:cs typeface="B Titr" panose="00000700000000000000" pitchFamily="2" charset="-78"/>
              </a:rPr>
              <a:t>و </a:t>
            </a:r>
            <a:r>
              <a:rPr lang="fa-IR" b="1" dirty="0">
                <a:solidFill>
                  <a:srgbClr val="FF0000"/>
                </a:solidFill>
                <a:cs typeface="B Titr" panose="00000700000000000000" pitchFamily="2" charset="-78"/>
              </a:rPr>
              <a:t>گزارش گیری </a:t>
            </a:r>
            <a:r>
              <a:rPr lang="fa-IR" b="1" dirty="0">
                <a:cs typeface="B Titr" panose="00000700000000000000" pitchFamily="2" charset="-78"/>
              </a:rPr>
              <a:t>و</a:t>
            </a:r>
            <a:r>
              <a:rPr lang="fa-IR" b="1" dirty="0">
                <a:solidFill>
                  <a:srgbClr val="FF0000"/>
                </a:solidFill>
                <a:cs typeface="B Titr" panose="00000700000000000000" pitchFamily="2" charset="-78"/>
              </a:rPr>
              <a:t> تجزیه وتحلیل اطلاعات </a:t>
            </a:r>
            <a:r>
              <a:rPr lang="fa-IR" b="1" dirty="0">
                <a:cs typeface="B Titr" panose="00000700000000000000" pitchFamily="2" charset="-78"/>
              </a:rPr>
              <a:t>در سطوح مختلف منجر به  تعیین وضعیت اپیدمیولوژیک می گردد.</a:t>
            </a:r>
          </a:p>
          <a:p>
            <a:pPr marL="0" indent="0" algn="justLow" rtl="1">
              <a:buNone/>
            </a:pPr>
            <a:r>
              <a:rPr lang="fa-IR" b="1" dirty="0">
                <a:solidFill>
                  <a:srgbClr val="FF0000"/>
                </a:solidFill>
                <a:cs typeface="B Titr" panose="00000700000000000000" pitchFamily="2" charset="-78"/>
              </a:rPr>
              <a:t> 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54035" y="5605772"/>
            <a:ext cx="281716" cy="273844"/>
          </a:xfrm>
        </p:spPr>
        <p:txBody>
          <a:bodyPr/>
          <a:lstStyle/>
          <a:p>
            <a:fld id="{18B1130C-935D-4063-9D37-16FECE20D3FF}" type="slidenum">
              <a:rPr lang="fa-IR" smtClean="0"/>
              <a:t>6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71246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rtl="1">
              <a:lnSpc>
                <a:spcPct val="150000"/>
              </a:lnSpc>
            </a:pPr>
            <a:endParaRPr lang="fa-IR" sz="1800" dirty="0">
              <a:cs typeface="2  Titr" panose="000007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sz="2800" dirty="0">
                <a:solidFill>
                  <a:srgbClr val="3333FF"/>
                </a:solidFill>
                <a:cs typeface="2  Titr" panose="00000700000000000000" pitchFamily="2" charset="-78"/>
              </a:rPr>
              <a:t>نظام مراقبت سندرمیک به عنوان یک ابزار تقویت کننده و کمکی در نظام مراقبت روتین بیماری ها راه اندازی شده  است. </a:t>
            </a:r>
          </a:p>
          <a:p>
            <a:pPr algn="just" rtl="1">
              <a:lnSpc>
                <a:spcPct val="150000"/>
              </a:lnSpc>
            </a:pPr>
            <a:endParaRPr lang="fa-IR" sz="2000" dirty="0">
              <a:solidFill>
                <a:srgbClr val="3333FF"/>
              </a:solidFill>
              <a:cs typeface="2  Titr" panose="000007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sz="2800" dirty="0">
                <a:solidFill>
                  <a:srgbClr val="7030A0"/>
                </a:solidFill>
                <a:cs typeface="2  Titr" panose="00000700000000000000" pitchFamily="2" charset="-78"/>
              </a:rPr>
              <a:t>این نظام با هدف </a:t>
            </a:r>
            <a:r>
              <a:rPr lang="fa-IR" sz="2800" dirty="0">
                <a:solidFill>
                  <a:srgbClr val="FF0000"/>
                </a:solidFill>
                <a:cs typeface="2  Titr" panose="00000700000000000000" pitchFamily="2" charset="-78"/>
              </a:rPr>
              <a:t>پیش بینی </a:t>
            </a:r>
            <a:r>
              <a:rPr lang="fa-IR" sz="2800" dirty="0">
                <a:solidFill>
                  <a:srgbClr val="7030A0"/>
                </a:solidFill>
                <a:cs typeface="2  Titr" panose="00000700000000000000" pitchFamily="2" charset="-78"/>
              </a:rPr>
              <a:t>و </a:t>
            </a:r>
            <a:r>
              <a:rPr lang="fa-IR" sz="2800" dirty="0">
                <a:solidFill>
                  <a:srgbClr val="FF0000"/>
                </a:solidFill>
                <a:cs typeface="2  Titr" panose="00000700000000000000" pitchFamily="2" charset="-78"/>
              </a:rPr>
              <a:t>پیشگیری</a:t>
            </a:r>
            <a:r>
              <a:rPr lang="fa-IR" sz="2800" dirty="0">
                <a:solidFill>
                  <a:srgbClr val="7030A0"/>
                </a:solidFill>
                <a:cs typeface="2  Titr" panose="00000700000000000000" pitchFamily="2" charset="-78"/>
              </a:rPr>
              <a:t> از وقایع بهداشتی مانند طغیانها و اپیدمی های ناشی از بیماریهای واگیر طراحی شده است</a:t>
            </a:r>
          </a:p>
          <a:p>
            <a:pPr algn="just" rtl="1">
              <a:lnSpc>
                <a:spcPct val="150000"/>
              </a:lnSpc>
            </a:pPr>
            <a:endParaRPr lang="fa-IR" sz="2000" dirty="0">
              <a:solidFill>
                <a:srgbClr val="7030A0"/>
              </a:solidFill>
              <a:cs typeface="2  Titr" panose="000007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sz="2800" dirty="0">
                <a:cs typeface="2  Titr" panose="00000700000000000000" pitchFamily="2" charset="-78"/>
              </a:rPr>
              <a:t> </a:t>
            </a:r>
            <a:r>
              <a:rPr lang="fa-IR" sz="2800" dirty="0">
                <a:solidFill>
                  <a:schemeClr val="accent6">
                    <a:lumMod val="50000"/>
                  </a:schemeClr>
                </a:solidFill>
                <a:cs typeface="2  Titr" panose="00000700000000000000" pitchFamily="2" charset="-78"/>
              </a:rPr>
              <a:t>این نظام یکی از ابزارهای اصلی در اجرای مقررات بهداشتی بین المللی می باشد.</a:t>
            </a:r>
            <a:endParaRPr lang="en-US" sz="2800" dirty="0">
              <a:solidFill>
                <a:schemeClr val="accent6">
                  <a:lumMod val="50000"/>
                </a:schemeClr>
              </a:solidFill>
              <a:cs typeface="2  Titr" panose="00000700000000000000" pitchFamily="2" charset="-78"/>
            </a:endParaRPr>
          </a:p>
          <a:p>
            <a:pPr algn="just" rtl="1">
              <a:lnSpc>
                <a:spcPct val="150000"/>
              </a:lnSpc>
            </a:pPr>
            <a:endParaRPr lang="fa-IR" dirty="0">
              <a:solidFill>
                <a:srgbClr val="FF0000"/>
              </a:solidFill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7751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C32D3C-3936-47D9-8F7E-17EE9D379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0"/>
            <a:ext cx="5616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30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اسهال خونی</a:t>
            </a:r>
          </a:p>
          <a:p>
            <a:pPr algn="just" rtl="1">
              <a:lnSpc>
                <a:spcPct val="150000"/>
              </a:lnSpc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اسهال خونی، وجود خون روشن در مدفوع اسهالی با یا بدون تهوع، استفراغ یا شکم درد( دل پیچه)</a:t>
            </a:r>
          </a:p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شبه آنفلوانزا</a:t>
            </a:r>
          </a:p>
          <a:p>
            <a:pPr algn="just" rtl="1">
              <a:lnSpc>
                <a:spcPct val="150000"/>
              </a:lnSpc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بروز تب و سرفه در یک هفته اخیر</a:t>
            </a:r>
          </a:p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عفونت شدید تنفسی</a:t>
            </a:r>
          </a:p>
          <a:p>
            <a:pPr algn="just" rtl="1">
              <a:lnSpc>
                <a:spcPct val="150000"/>
              </a:lnSpc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وجود تب به علاوه سرفه در یک هفته اخیر ویکی از موارد زیر: ( </a:t>
            </a:r>
            <a:r>
              <a:rPr lang="fa-IR" sz="2800" u="sng" dirty="0">
                <a:solidFill>
                  <a:srgbClr val="FF0000"/>
                </a:solidFill>
                <a:cs typeface="B Titr" pitchFamily="2" charset="-78"/>
              </a:rPr>
              <a:t>تنفس تند، درد قفسه سینه </a:t>
            </a: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یا</a:t>
            </a:r>
            <a:r>
              <a:rPr lang="fa-IR" sz="2800" dirty="0">
                <a:solidFill>
                  <a:srgbClr val="FF0000"/>
                </a:solidFill>
                <a:cs typeface="B Titr" pitchFamily="2" charset="-78"/>
              </a:rPr>
              <a:t> </a:t>
            </a:r>
            <a:r>
              <a:rPr lang="fa-IR" sz="2800" u="sng" dirty="0">
                <a:solidFill>
                  <a:srgbClr val="FF0000"/>
                </a:solidFill>
                <a:cs typeface="B Titr" pitchFamily="2" charset="-78"/>
              </a:rPr>
              <a:t>افت شدید فشارخون یا اختلال در ریتم ضربان قلبی </a:t>
            </a:r>
            <a:r>
              <a:rPr lang="fa-IR" sz="2800" u="sng" dirty="0">
                <a:solidFill>
                  <a:srgbClr val="7030A0"/>
                </a:solidFill>
                <a:cs typeface="B Titr" pitchFamily="2" charset="-78"/>
              </a:rPr>
              <a:t>یا </a:t>
            </a:r>
            <a:r>
              <a:rPr lang="fa-IR" sz="2800" u="sng" dirty="0">
                <a:solidFill>
                  <a:srgbClr val="FF0000"/>
                </a:solidFill>
                <a:cs typeface="B Titr" pitchFamily="2" charset="-78"/>
              </a:rPr>
              <a:t>کاهش هوشیاری یا </a:t>
            </a:r>
            <a:r>
              <a:rPr lang="fa-IR" sz="2800" u="sng">
                <a:solidFill>
                  <a:srgbClr val="FF0000"/>
                </a:solidFill>
                <a:cs typeface="B Titr" pitchFamily="2" charset="-78"/>
              </a:rPr>
              <a:t>تشنج</a:t>
            </a:r>
            <a:r>
              <a:rPr lang="fa-IR" sz="2800">
                <a:solidFill>
                  <a:srgbClr val="7030A0"/>
                </a:solidFill>
                <a:cs typeface="B Titr" pitchFamily="2" charset="-78"/>
              </a:rPr>
              <a:t>)---نیاز </a:t>
            </a: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به بستری در بیمارستان</a:t>
            </a:r>
          </a:p>
          <a:p>
            <a:pPr algn="just" rtl="1">
              <a:lnSpc>
                <a:spcPct val="150000"/>
              </a:lnSpc>
            </a:pPr>
            <a:endParaRPr lang="fa-IR" dirty="0">
              <a:solidFill>
                <a:srgbClr val="FF0000"/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4588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fa-IR" dirty="0">
                <a:solidFill>
                  <a:srgbClr val="C00000"/>
                </a:solidFill>
                <a:cs typeface="B Titr" pitchFamily="2" charset="-78"/>
              </a:rPr>
              <a:t>سندرم ها</a:t>
            </a:r>
            <a:endParaRPr lang="en-US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فلج شل حاد: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فلج شل ناگهانی بدون سابقه ضربه درسن زیر 15 سال یا در هرسنی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مسمومیت غذایی:</a:t>
            </a:r>
          </a:p>
          <a:p>
            <a:pPr algn="just" rtl="1">
              <a:lnSpc>
                <a:spcPct val="150000"/>
              </a:lnSpc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بعد از بروز علائم تهوع و استفراغ، شکم درد ( دل پیچه) بعد از مصرف مواد غذایی و آشامیدنی</a:t>
            </a:r>
          </a:p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اسهال حاد</a:t>
            </a:r>
          </a:p>
          <a:p>
            <a:pPr algn="just" rtl="1">
              <a:lnSpc>
                <a:spcPct val="150000"/>
              </a:lnSpc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بعد از دفع حداقل 3 بار مدفوع شل در 24 ساعت به همراه تهوع، استفراغ یا شکم درد( دل پیچه)</a:t>
            </a:r>
          </a:p>
          <a:p>
            <a:pPr algn="just" rtl="1">
              <a:lnSpc>
                <a:spcPct val="150000"/>
              </a:lnSpc>
            </a:pPr>
            <a:endParaRPr lang="fa-IR" dirty="0">
              <a:solidFill>
                <a:srgbClr val="FF0000"/>
              </a:solidFill>
              <a:cs typeface="B Titr" pitchFamily="2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اسهال خونی</a:t>
            </a:r>
          </a:p>
          <a:p>
            <a:pPr algn="just" rtl="1">
              <a:lnSpc>
                <a:spcPct val="150000"/>
              </a:lnSpc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اسهال خونی، وجود خون روشن در مدفوع اسهالی با یا بدون تهوع، استفراغ یا شکم درد( دل پیچه)</a:t>
            </a:r>
          </a:p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شبه آنفلوانزا</a:t>
            </a:r>
          </a:p>
          <a:p>
            <a:pPr algn="just" rtl="1">
              <a:lnSpc>
                <a:spcPct val="150000"/>
              </a:lnSpc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بروز تب و سرفه در یک هفته اخیر</a:t>
            </a:r>
          </a:p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عفونت شدید تنفسی</a:t>
            </a:r>
          </a:p>
          <a:p>
            <a:pPr algn="just" rtl="1">
              <a:lnSpc>
                <a:spcPct val="150000"/>
              </a:lnSpc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وجود تب به علاوه سرفه در یک هفته اخیر ویکی از موارد زیر: ( </a:t>
            </a:r>
            <a:r>
              <a:rPr lang="fa-IR" sz="2800" u="sng" dirty="0">
                <a:solidFill>
                  <a:srgbClr val="FF0000"/>
                </a:solidFill>
                <a:cs typeface="B Titr" pitchFamily="2" charset="-78"/>
              </a:rPr>
              <a:t>تنفس تند، درد قفسه سینه </a:t>
            </a: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یا</a:t>
            </a:r>
            <a:r>
              <a:rPr lang="fa-IR" sz="2800" dirty="0">
                <a:solidFill>
                  <a:srgbClr val="FF0000"/>
                </a:solidFill>
                <a:cs typeface="B Titr" pitchFamily="2" charset="-78"/>
              </a:rPr>
              <a:t> </a:t>
            </a:r>
            <a:r>
              <a:rPr lang="fa-IR" sz="2800" u="sng" dirty="0">
                <a:solidFill>
                  <a:srgbClr val="FF0000"/>
                </a:solidFill>
                <a:cs typeface="B Titr" pitchFamily="2" charset="-78"/>
              </a:rPr>
              <a:t>افت شدید فشارخون یا اختلال در ریتم ضربان قلبی </a:t>
            </a:r>
            <a:r>
              <a:rPr lang="fa-IR" sz="2800" u="sng" dirty="0">
                <a:solidFill>
                  <a:srgbClr val="7030A0"/>
                </a:solidFill>
                <a:cs typeface="B Titr" pitchFamily="2" charset="-78"/>
              </a:rPr>
              <a:t>یا </a:t>
            </a:r>
            <a:r>
              <a:rPr lang="fa-IR" sz="2800" u="sng" dirty="0">
                <a:solidFill>
                  <a:srgbClr val="FF0000"/>
                </a:solidFill>
                <a:cs typeface="B Titr" pitchFamily="2" charset="-78"/>
              </a:rPr>
              <a:t>کاهش هوشیاری یا </a:t>
            </a:r>
            <a:r>
              <a:rPr lang="fa-IR" sz="2800" u="sng">
                <a:solidFill>
                  <a:srgbClr val="FF0000"/>
                </a:solidFill>
                <a:cs typeface="B Titr" pitchFamily="2" charset="-78"/>
              </a:rPr>
              <a:t>تشنج</a:t>
            </a:r>
            <a:r>
              <a:rPr lang="fa-IR" sz="2800">
                <a:solidFill>
                  <a:srgbClr val="7030A0"/>
                </a:solidFill>
                <a:cs typeface="B Titr" pitchFamily="2" charset="-78"/>
              </a:rPr>
              <a:t>)---نیاز </a:t>
            </a: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به بستری در بیمارستان</a:t>
            </a:r>
          </a:p>
          <a:p>
            <a:pPr algn="just" rtl="1">
              <a:lnSpc>
                <a:spcPct val="150000"/>
              </a:lnSpc>
            </a:pPr>
            <a:endParaRPr lang="fa-IR" dirty="0">
              <a:solidFill>
                <a:srgbClr val="FF0000"/>
              </a:solidFill>
              <a:cs typeface="B Titr" pitchFamily="2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7464"/>
            <a:ext cx="9144000" cy="68305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تب و بثورات جلدی</a:t>
            </a:r>
          </a:p>
          <a:p>
            <a:pPr algn="just" rtl="1">
              <a:lnSpc>
                <a:spcPct val="150000"/>
              </a:lnSpc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وجود تب بعلاوه حداقل یکی از علائم زیربه صورت منتشر: </a:t>
            </a:r>
            <a:r>
              <a:rPr lang="fa-IR" sz="2800" dirty="0">
                <a:solidFill>
                  <a:srgbClr val="C00000"/>
                </a:solidFill>
                <a:cs typeface="B Titr" pitchFamily="2" charset="-78"/>
              </a:rPr>
              <a:t>الف) </a:t>
            </a: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لکه های کوچک و همسطح غیرهمرنگ با پوست </a:t>
            </a:r>
            <a:r>
              <a:rPr lang="fa-IR" sz="2800" dirty="0">
                <a:solidFill>
                  <a:srgbClr val="C00000"/>
                </a:solidFill>
                <a:cs typeface="B Titr" pitchFamily="2" charset="-78"/>
              </a:rPr>
              <a:t>ب) </a:t>
            </a: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دانه های کوچک و برجسته غیرهمرنگ با پوست( پاپول)</a:t>
            </a:r>
            <a:endParaRPr lang="fa-IR" sz="2800" dirty="0">
              <a:solidFill>
                <a:srgbClr val="3333FF"/>
              </a:solidFill>
              <a:cs typeface="B Titr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sz="3000" dirty="0">
                <a:solidFill>
                  <a:srgbClr val="FF0000"/>
                </a:solidFill>
                <a:cs typeface="B Titr" pitchFamily="2" charset="-78"/>
              </a:rPr>
              <a:t>سندرم تب و علائم نورولوژیک</a:t>
            </a:r>
          </a:p>
          <a:p>
            <a:pPr lvl="0" algn="just" rtl="1">
              <a:lnSpc>
                <a:spcPct val="150000"/>
              </a:lnSpc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بروز تب ناگهانی بالای 38 درجه به همراه حداقل یکی از علائم زیر: </a:t>
            </a:r>
            <a:r>
              <a:rPr lang="fa-IR" sz="2800" dirty="0">
                <a:solidFill>
                  <a:schemeClr val="accent6">
                    <a:lumMod val="50000"/>
                  </a:schemeClr>
                </a:solidFill>
                <a:cs typeface="B Titr" pitchFamily="2" charset="-78"/>
              </a:rPr>
              <a:t>علائم اصلی</a:t>
            </a: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: سفتی گردن- تشنج- کاهش هوشیاری- تحریک پذیری</a:t>
            </a:r>
          </a:p>
          <a:p>
            <a:pPr marL="0" lvl="0" indent="0" algn="just" rtl="1">
              <a:lnSpc>
                <a:spcPct val="150000"/>
              </a:lnSpc>
              <a:buNone/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     </a:t>
            </a:r>
            <a:r>
              <a:rPr lang="fa-IR" sz="2800" dirty="0">
                <a:solidFill>
                  <a:schemeClr val="accent6">
                    <a:lumMod val="50000"/>
                  </a:schemeClr>
                </a:solidFill>
                <a:cs typeface="B Titr" pitchFamily="2" charset="-78"/>
              </a:rPr>
              <a:t>علائم کمکی</a:t>
            </a: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: سردرد شدید- استفراغ</a:t>
            </a:r>
            <a:endParaRPr lang="fa-IR" sz="2800" dirty="0">
              <a:solidFill>
                <a:srgbClr val="3333FF"/>
              </a:solidFill>
              <a:cs typeface="B Titr" pitchFamily="2" charset="-78"/>
            </a:endParaRPr>
          </a:p>
          <a:p>
            <a:pPr algn="just" rtl="1">
              <a:lnSpc>
                <a:spcPct val="150000"/>
              </a:lnSpc>
            </a:pPr>
            <a:endParaRPr lang="en-US" sz="3000" dirty="0">
              <a:cs typeface="B Titr" pitchFamily="2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تب و خونریزی</a:t>
            </a:r>
          </a:p>
          <a:p>
            <a:pPr algn="just" rtl="1">
              <a:lnSpc>
                <a:spcPct val="150000"/>
              </a:lnSpc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تب بیش از 38 درجه به همراه حداقل دو علامت از علائم زیر( خونریزی ناشی از تروما  نباشد)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خونریزی پوست به صورت کبودی و نقطه نقطه-خونریزی دستگاه تنفسی- خونریزی دستگاه گوارش-خونریزی دستگاه ادراری- خونریزی دستگاه تناسلی </a:t>
            </a:r>
            <a:endParaRPr lang="fa-IR" sz="2800" dirty="0">
              <a:solidFill>
                <a:srgbClr val="3333FF"/>
              </a:solidFill>
              <a:cs typeface="B Titr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سرفه های مزمن</a:t>
            </a:r>
          </a:p>
          <a:p>
            <a:pPr algn="just" rtl="1">
              <a:lnSpc>
                <a:spcPct val="150000"/>
              </a:lnSpc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سرفه پایدار به مدت 2 هفته و بیشتر که معمولا همراه خلط می باشد</a:t>
            </a:r>
            <a:endParaRPr lang="fa-IR" sz="2800" dirty="0">
              <a:solidFill>
                <a:srgbClr val="3333FF"/>
              </a:solidFill>
              <a:cs typeface="B Titr" pitchFamily="2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زردی حاد: 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زردی در سفیدی چشم یا زردی زیر زبان یا زردی خط وسط شکم </a:t>
            </a:r>
          </a:p>
          <a:p>
            <a:pPr lvl="0"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تب طول کشیده:</a:t>
            </a:r>
          </a:p>
          <a:p>
            <a:pPr marL="0" lvl="0" indent="0" algn="just" rtl="1">
              <a:lnSpc>
                <a:spcPct val="150000"/>
              </a:lnSpc>
              <a:buNone/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داشتن تب بیش از 3 روز به همراه یکی از علائم سردرد خفیف، درد عضلات، کوفتگی بدن و حال عمومی بد  </a:t>
            </a:r>
          </a:p>
          <a:p>
            <a:pPr lvl="0"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تب و تورم غدد لنفاوی: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 بروز تب بیشتر از 38 درجه به همراه حداقل یکی از علائم زیر: بزرگی غدد لنفاوی/درد غدد لنفاوی/التهاب غدد لنفاوی</a:t>
            </a:r>
          </a:p>
        </p:txBody>
      </p:sp>
    </p:spTree>
    <p:extLst>
      <p:ext uri="{BB962C8B-B14F-4D97-AF65-F5344CB8AC3E}">
        <p14:creationId xmlns:p14="http://schemas.microsoft.com/office/powerpoint/2010/main" val="298685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شوک عفونی: </a:t>
            </a:r>
            <a:endParaRPr lang="fa-IR" sz="2800" dirty="0">
              <a:solidFill>
                <a:srgbClr val="7030A0"/>
              </a:solidFill>
              <a:cs typeface="B Titr" pitchFamily="2" charset="-78"/>
            </a:endParaRPr>
          </a:p>
          <a:p>
            <a:pPr marL="0" lvl="0" indent="0" algn="just" rtl="1">
              <a:lnSpc>
                <a:spcPct val="150000"/>
              </a:lnSpc>
              <a:buNone/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بیمار بدحال با شواهد یک عفونت موضعی یا سیستمیک مانند رویت ترشح چرکی با احتمال نقص ایمنی-سوختگی به علاوه 2 علامت از علائم زیر:</a:t>
            </a:r>
          </a:p>
          <a:p>
            <a:pPr marL="0" lvl="0" indent="0" algn="just" rtl="1">
              <a:lnSpc>
                <a:spcPct val="150000"/>
              </a:lnSpc>
              <a:buNone/>
            </a:pPr>
            <a:r>
              <a:rPr lang="fa-IR" sz="2800" u="sng" dirty="0">
                <a:solidFill>
                  <a:srgbClr val="7030A0"/>
                </a:solidFill>
                <a:cs typeface="B Titr" pitchFamily="2" charset="-78"/>
              </a:rPr>
              <a:t>تنفس تند</a:t>
            </a: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- </a:t>
            </a:r>
            <a:r>
              <a:rPr lang="fa-IR" sz="2800" u="sng" dirty="0">
                <a:solidFill>
                  <a:srgbClr val="7030A0"/>
                </a:solidFill>
                <a:cs typeface="B Titr" pitchFamily="2" charset="-78"/>
              </a:rPr>
              <a:t>بالارفتن ضربان قلب </a:t>
            </a: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-</a:t>
            </a:r>
            <a:r>
              <a:rPr lang="fa-IR" sz="2800" u="sng" dirty="0">
                <a:solidFill>
                  <a:srgbClr val="7030A0"/>
                </a:solidFill>
                <a:cs typeface="B Titr" pitchFamily="2" charset="-78"/>
              </a:rPr>
              <a:t>درجه حرارت کمتر از 36 یا بالای 38</a:t>
            </a:r>
          </a:p>
          <a:p>
            <a:pPr lvl="0"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بیماری های آمیزشی: </a:t>
            </a:r>
            <a:endParaRPr lang="fa-IR" sz="2800" dirty="0">
              <a:solidFill>
                <a:srgbClr val="7030A0"/>
              </a:solidFill>
              <a:cs typeface="B Titr" pitchFamily="2" charset="-78"/>
            </a:endParaRPr>
          </a:p>
          <a:p>
            <a:pPr marL="0" lvl="0" indent="0" algn="just" rtl="1">
              <a:lnSpc>
                <a:spcPct val="150000"/>
              </a:lnSpc>
              <a:buNone/>
            </a:pPr>
            <a:r>
              <a:rPr lang="fa-IR" sz="2800" dirty="0">
                <a:solidFill>
                  <a:srgbClr val="7030A0"/>
                </a:solidFill>
                <a:cs typeface="B Titr" pitchFamily="2" charset="-78"/>
              </a:rPr>
              <a:t>وجود ترشح چشمی در نوزادان، ترشح واژینال در خانم ها و ترشح مجرا در آقایان</a:t>
            </a:r>
          </a:p>
          <a:p>
            <a:pPr lvl="0" algn="just" rtl="1">
              <a:lnSpc>
                <a:spcPct val="150000"/>
              </a:lnSpc>
            </a:pPr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سندرم مرگ ناگهانی</a:t>
            </a:r>
            <a:endParaRPr lang="fa-IR" sz="2800" dirty="0">
              <a:solidFill>
                <a:srgbClr val="7030A0"/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7621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fa-IR" dirty="0">
                <a:solidFill>
                  <a:srgbClr val="C00000"/>
                </a:solidFill>
                <a:cs typeface="B Titr" pitchFamily="2" charset="-78"/>
              </a:rPr>
              <a:t>نحوه برخورد با سندرم ها</a:t>
            </a:r>
            <a:endParaRPr lang="en-US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chemeClr val="tx1"/>
                </a:solidFill>
                <a:cs typeface="B Titr" pitchFamily="2" charset="-78"/>
              </a:rPr>
              <a:t>ثبت سندرم در سامانه سیب توسط پزشک و غیرپزشک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chemeClr val="tx1"/>
                </a:solidFill>
                <a:cs typeface="B Titr" pitchFamily="2" charset="-78"/>
              </a:rPr>
              <a:t>همکاران پزشک و غیر پزشک از </a:t>
            </a:r>
            <a:r>
              <a:rPr lang="fa-IR" sz="2800" dirty="0">
                <a:solidFill>
                  <a:srgbClr val="FF0000"/>
                </a:solidFill>
                <a:cs typeface="B Titr" pitchFamily="2" charset="-78"/>
              </a:rPr>
              <a:t>ثبت موارد بدون علامت و سندرم در سامانه سیب</a:t>
            </a:r>
            <a:r>
              <a:rPr lang="fa-IR" sz="2800" dirty="0">
                <a:solidFill>
                  <a:schemeClr val="tx1"/>
                </a:solidFill>
                <a:cs typeface="B Titr" pitchFamily="2" charset="-78"/>
              </a:rPr>
              <a:t>، جدا خودداری نمایند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fa-IR" sz="2700" dirty="0">
                <a:solidFill>
                  <a:schemeClr val="tx1"/>
                </a:solidFill>
                <a:cs typeface="B Titr" pitchFamily="2" charset="-78"/>
              </a:rPr>
              <a:t>همکاران غیرپزشک تمامی موارد مظنون به سل، مشکوک به سرخک، سرخجه، مظنون به مننژیت و فلج شل حاد، کلیه موارد سرماخوردگی و شبه آنفلوانزا، همه موارد اسهالی و اسهال خونی، افراد دچار زردی (کودکان و بزرگسالان)، تمامی مسمومیت ها و طغیان های قابل گزارش، تمامی موارد مشکوک و مثبت کووید، موارد بیماری های آمیزشی را مطابق با مراقبت روتین در حال انجام بیماری های واگیر</a:t>
            </a:r>
            <a:r>
              <a:rPr lang="fa-IR" sz="2700" dirty="0">
                <a:solidFill>
                  <a:srgbClr val="FF0000"/>
                </a:solidFill>
                <a:cs typeface="B Titr" pitchFamily="2" charset="-78"/>
              </a:rPr>
              <a:t>، علاوه بر ثبت در قسمت اقدامات انجام شده در سامانه سیب، در قسمت ارزیابی اولیه علائم کلیدی بیماری های واگیر( نظام سندرمیک) نیز ثبت و در صورت نیاز فرد را به پزشک مرکز ارجاع نمایند </a:t>
            </a:r>
            <a:r>
              <a:rPr lang="fa-IR" sz="2700" dirty="0">
                <a:solidFill>
                  <a:schemeClr val="tx1"/>
                </a:solidFill>
                <a:cs typeface="B Titr" pitchFamily="2" charset="-78"/>
              </a:rPr>
              <a:t>تا قسمت ثبت پزشک نیز تکمیل گردد. </a:t>
            </a:r>
            <a:endParaRPr lang="en-US" sz="2700" dirty="0">
              <a:solidFill>
                <a:schemeClr val="tx1"/>
              </a:solidFill>
              <a:cs typeface="B Titr" pitchFamily="2" charset="-78"/>
            </a:endParaRP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fa-IR" sz="2700" dirty="0">
                <a:solidFill>
                  <a:schemeClr val="tx1"/>
                </a:solidFill>
                <a:cs typeface="B Titr" pitchFamily="2" charset="-78"/>
              </a:rPr>
              <a:t>فایل پوستر نظام مراقبت سندرمیک جهت ذخیره و تنظیم در صفحه </a:t>
            </a:r>
            <a:r>
              <a:rPr lang="en-US" sz="2700" dirty="0">
                <a:solidFill>
                  <a:srgbClr val="FF0000"/>
                </a:solidFill>
                <a:cs typeface="B Titr" pitchFamily="2" charset="-78"/>
              </a:rPr>
              <a:t>desktop</a:t>
            </a:r>
            <a:r>
              <a:rPr lang="fa-IR" sz="2700" dirty="0">
                <a:solidFill>
                  <a:srgbClr val="FF0000"/>
                </a:solidFill>
                <a:cs typeface="B Titr" pitchFamily="2" charset="-78"/>
              </a:rPr>
              <a:t> </a:t>
            </a:r>
            <a:r>
              <a:rPr lang="fa-IR" sz="2700" dirty="0">
                <a:solidFill>
                  <a:schemeClr val="tx1"/>
                </a:solidFill>
                <a:cs typeface="B Titr" pitchFamily="2" charset="-78"/>
              </a:rPr>
              <a:t>کامپیوتر همکاران مراقبت سلامت و بهورز </a:t>
            </a:r>
            <a:endParaRPr lang="en-US" sz="2700" dirty="0">
              <a:solidFill>
                <a:schemeClr val="tx1"/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550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fa-IR" dirty="0">
                <a:solidFill>
                  <a:srgbClr val="C00000"/>
                </a:solidFill>
                <a:cs typeface="B Titr" pitchFamily="2" charset="-78"/>
              </a:rPr>
              <a:t>ادامه نحوه برخورد با سندرم ها</a:t>
            </a:r>
            <a:endParaRPr lang="en-US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chemeClr val="tx1"/>
                </a:solidFill>
                <a:cs typeface="B Titr" pitchFamily="2" charset="-78"/>
              </a:rPr>
              <a:t>بررسی و انجام اقدامات آزمایشگاهی و درمانی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chemeClr val="tx1"/>
                </a:solidFill>
                <a:cs typeface="B Titr" pitchFamily="2" charset="-78"/>
              </a:rPr>
              <a:t>ارجاع به بیمارستان در صورت لزوم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chemeClr val="tx1"/>
                </a:solidFill>
                <a:cs typeface="B Titr" pitchFamily="2" charset="-78"/>
              </a:rPr>
              <a:t>بررسی اطرافیان بیمار جهت کنترل و پیدا کردن موارد مشابه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chemeClr val="tx1"/>
                </a:solidFill>
                <a:cs typeface="B Titr" pitchFamily="2" charset="-78"/>
              </a:rPr>
              <a:t>آموزش و توصیه های بهداشتی</a:t>
            </a:r>
          </a:p>
          <a:p>
            <a:pPr algn="just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rgbClr val="3333FF"/>
                </a:solidFill>
                <a:cs typeface="B Titr" pitchFamily="2" charset="-78"/>
              </a:rPr>
              <a:t>ثبت اقدامات انجام شده جهت مسافرین ورودی از مرز در سامانه سیب</a:t>
            </a:r>
          </a:p>
        </p:txBody>
      </p:sp>
    </p:spTree>
    <p:extLst>
      <p:ext uri="{BB962C8B-B14F-4D97-AF65-F5344CB8AC3E}">
        <p14:creationId xmlns:p14="http://schemas.microsoft.com/office/powerpoint/2010/main" val="911623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br>
              <a:rPr lang="en-US" sz="3600" dirty="0">
                <a:solidFill>
                  <a:schemeClr val="tx1"/>
                </a:solidFill>
                <a:cs typeface="B Titr" panose="00000700000000000000" pitchFamily="2" charset="-78"/>
              </a:rPr>
            </a:br>
            <a:r>
              <a:rPr lang="fa-IR" sz="3600" dirty="0">
                <a:solidFill>
                  <a:schemeClr val="tx1"/>
                </a:solidFill>
                <a:cs typeface="2  Titr" panose="00000700000000000000" pitchFamily="2" charset="-78"/>
              </a:rPr>
              <a:t>برای </a:t>
            </a:r>
            <a:r>
              <a:rPr lang="fa-IR" sz="3600" dirty="0">
                <a:solidFill>
                  <a:srgbClr val="FF0000"/>
                </a:solidFill>
                <a:cs typeface="2  Titr" panose="00000700000000000000" pitchFamily="2" charset="-78"/>
              </a:rPr>
              <a:t>تشخیص زودهنگام رخدادهای بهداشتی </a:t>
            </a:r>
            <a:r>
              <a:rPr lang="fa-IR" sz="3600" dirty="0">
                <a:solidFill>
                  <a:schemeClr val="tx1"/>
                </a:solidFill>
                <a:cs typeface="2  Titr" panose="00000700000000000000" pitchFamily="2" charset="-78"/>
              </a:rPr>
              <a:t>نیاز به برقراری یک نظام مراقبت سندرمیک دقیق است</a:t>
            </a:r>
          </a:p>
          <a:p>
            <a:pPr marL="0" indent="0" algn="ctr" rtl="1">
              <a:lnSpc>
                <a:spcPct val="150000"/>
              </a:lnSpc>
              <a:buNone/>
            </a:pPr>
            <a:r>
              <a:rPr lang="fa-IR" sz="3600" dirty="0">
                <a:solidFill>
                  <a:srgbClr val="3333FF"/>
                </a:solidFill>
                <a:cs typeface="2  Titr" panose="00000700000000000000" pitchFamily="2" charset="-78"/>
              </a:rPr>
              <a:t> در گردهمایی های انبوه</a:t>
            </a:r>
          </a:p>
          <a:p>
            <a:pPr marL="0" indent="0" algn="ctr" rtl="1">
              <a:lnSpc>
                <a:spcPct val="150000"/>
              </a:lnSpc>
              <a:buNone/>
            </a:pPr>
            <a:r>
              <a:rPr lang="fa-IR" sz="3600" dirty="0">
                <a:cs typeface="2  Titr" panose="00000700000000000000" pitchFamily="2" charset="-78"/>
              </a:rPr>
              <a:t>در </a:t>
            </a:r>
            <a:r>
              <a:rPr lang="fa-IR" sz="3600" dirty="0">
                <a:solidFill>
                  <a:srgbClr val="FF0000"/>
                </a:solidFill>
                <a:cs typeface="2  Titr" panose="00000700000000000000" pitchFamily="2" charset="-78"/>
              </a:rPr>
              <a:t>کاروانهای زیارتی و اماکن تجمعی </a:t>
            </a:r>
            <a:r>
              <a:rPr lang="fa-IR" sz="3600" dirty="0">
                <a:cs typeface="2  Titr" panose="00000700000000000000" pitchFamily="2" charset="-78"/>
              </a:rPr>
              <a:t>اجراي نظام مراقبت سندرم ها دارای اهمیت فوق العاده ای می باشد</a:t>
            </a:r>
            <a:endParaRPr lang="fa-IR" sz="4000" dirty="0">
              <a:solidFill>
                <a:srgbClr val="FF0000"/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3095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1011</Words>
  <Application>Microsoft Office PowerPoint</Application>
  <PresentationFormat>On-screen Show (4:3)</PresentationFormat>
  <Paragraphs>102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مقررات بهداشتی بین الملل( IHR)</vt:lpstr>
      <vt:lpstr>نمودار یک طغیان </vt:lpstr>
      <vt:lpstr>تغییرکنترل طغیان با برقراری نظام مراقبت سندرمیک</vt:lpstr>
      <vt:lpstr>هرم بدون سر  نظام مراقبت  سندرمیک  بیماری </vt:lpstr>
      <vt:lpstr>مراقبت بیماری ها ی تنفسی در فصل طغیان(فصول سرد)</vt:lpstr>
      <vt:lpstr>چند نکته در مورد نظام مراقبت سندرمیک/بیماری</vt:lpstr>
      <vt:lpstr>PowerPoint Presentation</vt:lpstr>
      <vt:lpstr>PowerPoint Presentation</vt:lpstr>
      <vt:lpstr>PowerPoint Presentation</vt:lpstr>
      <vt:lpstr>سندرم ها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نحوه برخورد با سندرم ها</vt:lpstr>
      <vt:lpstr>ادامه نحوه برخورد با سندرم ها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خلاصه اقدامات اولیه در برخورد با  سندرمیک ها</dc:title>
  <dc:creator>mohebbi</dc:creator>
  <cp:lastModifiedBy>NP</cp:lastModifiedBy>
  <cp:revision>87</cp:revision>
  <dcterms:created xsi:type="dcterms:W3CDTF">2018-03-12T06:41:36Z</dcterms:created>
  <dcterms:modified xsi:type="dcterms:W3CDTF">2023-10-10T10:00:32Z</dcterms:modified>
</cp:coreProperties>
</file>